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4" r:id="rId3"/>
    <p:sldId id="387" r:id="rId4"/>
    <p:sldId id="392" r:id="rId5"/>
    <p:sldId id="391" r:id="rId6"/>
    <p:sldId id="257" r:id="rId7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7742" autoAdjust="0"/>
  </p:normalViewPr>
  <p:slideViewPr>
    <p:cSldViewPr snapToGrid="0">
      <p:cViewPr varScale="1">
        <p:scale>
          <a:sx n="128" d="100"/>
          <a:sy n="128" d="100"/>
        </p:scale>
        <p:origin x="99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5B19-B62D-43D1-A51E-D70A807270D9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43EB5-4657-401D-82F7-99522EB0B0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9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59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Kartläggning gjordes  vår och sommar 2019 av Rädda Barnen IKEA och MIMER. Då gick man dels igenom allt som gjorts tidigare men också intervjuer med boende och verksamma i Stadsdelen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Projekttrötthet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Stadsdelen har och hade mycket service men den informationen nådde inte till de boende.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HT 2019 gick också Västerås  stad med och gemensamt skrev alla på ett partnerskap. Då beslutades också gemensamt att man skulle ha fokus på två mål.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Demokrati/inflytande. Ökad delaktighet  hos de boende. </a:t>
            </a:r>
          </a:p>
          <a:p>
            <a:pPr marL="671513" lvl="5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Arbete och Hållbar försörjning.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Gemensamt är att vi alla mäter och följer upp på samma sätt. Vi mäter dels på Individ nivå men också  på Samhällsnivå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67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1641C-79C4-4C5D-AC79-36F8282242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6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05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47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3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346400" y="2052000"/>
            <a:ext cx="6001200" cy="64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sz="3600" dirty="0"/>
              <a:t>&lt;Overskrift&gt;</a:t>
            </a:r>
            <a:endParaRPr lang="da-DK" dirty="0"/>
          </a:p>
        </p:txBody>
      </p:sp>
      <p:sp>
        <p:nvSpPr>
          <p:cNvPr id="7" name="Underrubrik"/>
          <p:cNvSpPr>
            <a:spLocks noGrp="1"/>
          </p:cNvSpPr>
          <p:nvPr>
            <p:ph type="body" sz="quarter" idx="11" hasCustomPrompt="1"/>
          </p:nvPr>
        </p:nvSpPr>
        <p:spPr>
          <a:xfrm>
            <a:off x="1346400" y="2707200"/>
            <a:ext cx="6001200" cy="46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&lt;Underrubrik&gt;</a:t>
            </a:r>
          </a:p>
        </p:txBody>
      </p:sp>
    </p:spTree>
    <p:extLst>
      <p:ext uri="{BB962C8B-B14F-4D97-AF65-F5344CB8AC3E}">
        <p14:creationId xmlns:p14="http://schemas.microsoft.com/office/powerpoint/2010/main" val="21375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sp>
        <p:nvSpPr>
          <p:cNvPr id="5" name="Department"/>
          <p:cNvSpPr txBox="1"/>
          <p:nvPr userDrawn="1"/>
        </p:nvSpPr>
        <p:spPr>
          <a:xfrm>
            <a:off x="4795200" y="4525200"/>
            <a:ext cx="3600000" cy="216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err="1">
                <a:solidFill>
                  <a:srgbClr val="254061"/>
                </a:solidFill>
                <a:latin typeface="+mn-lt"/>
                <a:ea typeface="+mn-ea"/>
                <a:cs typeface="+mn-cs"/>
              </a:rPr>
              <a:t>Förvaltning</a:t>
            </a:r>
            <a:r>
              <a:rPr lang="da-DK" sz="1000" kern="1200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/datum</a:t>
            </a:r>
          </a:p>
        </p:txBody>
      </p:sp>
    </p:spTree>
    <p:extLst>
      <p:ext uri="{BB962C8B-B14F-4D97-AF65-F5344CB8AC3E}">
        <p14:creationId xmlns:p14="http://schemas.microsoft.com/office/powerpoint/2010/main" val="1221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525200"/>
            <a:ext cx="3600000" cy="216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err="1">
                <a:solidFill>
                  <a:srgbClr val="254061"/>
                </a:solidFill>
                <a:latin typeface="+mn-lt"/>
                <a:ea typeface="+mn-ea"/>
                <a:cs typeface="+mn-cs"/>
              </a:rPr>
              <a:t>Förvaltning</a:t>
            </a:r>
            <a:r>
              <a:rPr lang="da-DK" sz="1000" kern="1200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/datum</a:t>
            </a:r>
          </a:p>
        </p:txBody>
      </p:sp>
      <p:sp>
        <p:nvSpPr>
          <p:cNvPr id="5" name="Brödtext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Brödtext2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43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llan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7074-F21C-A744-AAA8-258011CC1A77}" type="datetime1">
              <a:rPr lang="sv-SE" smtClean="0"/>
              <a:t>2021-12-06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79450" y="4905375"/>
            <a:ext cx="180338" cy="176972"/>
          </a:xfrm>
        </p:spPr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4730354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769" y="878682"/>
            <a:ext cx="3243019" cy="914849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24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8" y="1796749"/>
            <a:ext cx="3243020" cy="2013164"/>
          </a:xfrm>
        </p:spPr>
        <p:txBody>
          <a:bodyPr anchor="t">
            <a:normAutofit/>
          </a:bodyPr>
          <a:lstStyle>
            <a:lvl1pPr marL="0" indent="0">
              <a:buNone/>
              <a:defRPr sz="135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350">
                <a:solidFill>
                  <a:schemeClr val="bg1"/>
                </a:solidFill>
              </a:defRPr>
            </a:lvl2pPr>
            <a:lvl3pPr marL="1191" indent="0">
              <a:buNone/>
              <a:defRPr sz="1350">
                <a:solidFill>
                  <a:srgbClr val="FFFFFF"/>
                </a:solidFill>
              </a:defRPr>
            </a:lvl3pPr>
            <a:lvl4pPr marL="0" indent="0">
              <a:buNone/>
              <a:defRPr sz="1350">
                <a:solidFill>
                  <a:srgbClr val="FFFFFF"/>
                </a:solidFill>
              </a:defRPr>
            </a:lvl4pPr>
            <a:lvl5pPr marL="0" indent="0">
              <a:buNone/>
              <a:defRPr sz="1350">
                <a:solidFill>
                  <a:srgbClr val="FFFFFF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66406" y="4824162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4824162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16804"/>
            <a:ext cx="5002416" cy="44893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2" y="4746854"/>
            <a:ext cx="1293426" cy="3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BEC9B7E-DAD3-4A7B-8D4E-A7087073AB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BEC9B7E-DAD3-4A7B-8D4E-A7087073A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61558F1-569C-4A6A-84CD-009E0AD536F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GB" sz="3600" b="1" i="0" baseline="0" dirty="0">
              <a:latin typeface="Gill Sans MT" panose="020B0502020104020203" pitchFamily="34" charset="0"/>
              <a:ea typeface="+mj-ea"/>
              <a:cs typeface="Times New Roman" panose="02020603050405020304" pitchFamily="18" charset="0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>
              <a:defRPr sz="1500"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5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pPr rtl="0"/>
            <a:fld id="{C3FDE51E-0052-334C-A4B2-C567FE9F3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287" y="628354"/>
            <a:ext cx="8282151" cy="272653"/>
          </a:xfrm>
        </p:spPr>
        <p:txBody>
          <a:bodyPr rtlCol="0">
            <a:noAutofit/>
          </a:bodyPr>
          <a:lstStyle>
            <a:lvl1pPr>
              <a:defRPr sz="1050" b="0">
                <a:solidFill>
                  <a:srgbClr val="222221"/>
                </a:solidFill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  <a:lvl2pPr>
              <a:defRPr sz="1875"/>
            </a:lvl2pPr>
            <a:lvl3pPr marL="0" indent="0">
              <a:buNone/>
              <a:defRPr sz="1875"/>
            </a:lvl3pPr>
            <a:lvl4pPr marL="0" indent="0">
              <a:buNone/>
              <a:defRPr sz="1875"/>
            </a:lvl4pPr>
            <a:lvl5pPr marL="0" indent="0">
              <a:buNone/>
              <a:defRPr sz="1875"/>
            </a:lvl5pPr>
            <a:lvl6pPr marL="1191" indent="0">
              <a:buNone/>
              <a:defRPr sz="1875" b="0" i="0">
                <a:latin typeface="Gill Sans Infant MT"/>
                <a:cs typeface="Gill Sans Infant MT"/>
              </a:defRPr>
            </a:lvl6pPr>
          </a:lstStyle>
          <a:p>
            <a:pPr lvl="0" rtl="0"/>
            <a:r>
              <a:rPr lang="sv-se"/>
              <a:t>Redigera format för bakgrundstext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4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grafiskborder20130229.jpg"/>
          <p:cNvPicPr preferRelativeResize="0"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65895" cy="3882348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/>
        </p:blipFill>
        <p:spPr>
          <a:xfrm>
            <a:off x="3" y="2577817"/>
            <a:ext cx="165895" cy="2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68572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1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aura.akpinar@rb.se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marie.dahlgren@rb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ika.persson@vasteras.se" TargetMode="External"/><Relationship Id="rId5" Type="http://schemas.openxmlformats.org/officeDocument/2006/relationships/hyperlink" Target="https://www.collectiveimpact.global/collective-impact-modellen" TargetMode="External"/><Relationship Id="rId10" Type="http://schemas.openxmlformats.org/officeDocument/2006/relationships/hyperlink" Target="mailto:maria.mingo.bennstrom@ingka.ikea.com" TargetMode="External"/><Relationship Id="rId4" Type="http://schemas.openxmlformats.org/officeDocument/2006/relationships/image" Target="../media/image17.png"/><Relationship Id="rId9" Type="http://schemas.openxmlformats.org/officeDocument/2006/relationships/hyperlink" Target="mailto:Katarina.Bilberg@mimer.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30F66E2-D7CB-4C29-A501-1CA25DCC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5" y="0"/>
            <a:ext cx="8939613" cy="5143500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outerShdw blurRad="50800" dist="50800" dir="5400000" algn="ctr" rotWithShape="0">
              <a:schemeClr val="accent1"/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85215E1-6C80-4125-A1C9-8CEF762B237E}"/>
              </a:ext>
            </a:extLst>
          </p:cNvPr>
          <p:cNvSpPr/>
          <p:nvPr/>
        </p:nvSpPr>
        <p:spPr>
          <a:xfrm>
            <a:off x="162745" y="-30488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8CE6F33-AA6E-4F53-91EE-30B870AA0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6400" y="2052000"/>
            <a:ext cx="7005120" cy="648000"/>
          </a:xfrm>
        </p:spPr>
        <p:txBody>
          <a:bodyPr/>
          <a:lstStyle/>
          <a:p>
            <a:r>
              <a:rPr lang="sv-SE" sz="2400" dirty="0">
                <a:solidFill>
                  <a:schemeClr val="bg1"/>
                </a:solidFill>
              </a:rPr>
              <a:t>Att mötas i ögon höjd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2021-11-29</a:t>
            </a:r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C9FF4BE-E4A0-4553-BACB-BE01D06FF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20" y="3624451"/>
            <a:ext cx="797127" cy="11275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AAA17CB-CCE4-4873-965E-247E5CC34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" y="4247175"/>
            <a:ext cx="2038350" cy="5048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1B83C8E-89B7-4283-A93F-265B0B4F2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797" y="4247175"/>
            <a:ext cx="1109320" cy="59464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F88-582B-405B-9DDE-243CC9A7C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773" y="4334614"/>
            <a:ext cx="1271968" cy="4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7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75344" y="127769"/>
            <a:ext cx="3673233" cy="1375523"/>
          </a:xfrm>
        </p:spPr>
        <p:txBody>
          <a:bodyPr>
            <a:noAutofit/>
          </a:bodyPr>
          <a:lstStyle/>
          <a:p>
            <a:br>
              <a:rPr lang="sv-SE" sz="2475" dirty="0">
                <a:latin typeface="+mj-lt"/>
              </a:rPr>
            </a:br>
            <a:r>
              <a:rPr lang="sv-SE" sz="2700" dirty="0">
                <a:latin typeface="+mj-lt"/>
              </a:rPr>
              <a:t>På Lika Villkor Bäckby</a:t>
            </a:r>
            <a:br>
              <a:rPr lang="sv-SE" sz="2700" dirty="0">
                <a:latin typeface="+mj-lt"/>
              </a:rPr>
            </a:br>
            <a:r>
              <a:rPr lang="sv-SE" sz="1350" dirty="0">
                <a:latin typeface="Gill Sans" panose="020B0502020104020203" pitchFamily="34" charset="0"/>
                <a:cs typeface="Times New Roman" panose="02020603050405020304" pitchFamily="18" charset="0"/>
              </a:rPr>
              <a:t>minskad segregation genom att arbeta i ett strukturerat partnerskap med näringslivet, akademi, civilsamhället, offentlig sektor som tar sin utgångspunkt i de  boendes behov</a:t>
            </a:r>
            <a:br>
              <a:rPr lang="sv-SE" sz="1350" dirty="0">
                <a:latin typeface="+mj-lt"/>
              </a:rPr>
            </a:br>
            <a:br>
              <a:rPr lang="sv-SE" sz="1050" dirty="0">
                <a:latin typeface="+mj-lt"/>
              </a:rPr>
            </a:br>
            <a:endParaRPr lang="sv-SE" sz="1050" dirty="0">
              <a:latin typeface="+mj-lt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56966" y="1901952"/>
            <a:ext cx="3188970" cy="3154506"/>
          </a:xfrm>
        </p:spPr>
        <p:txBody>
          <a:bodyPr>
            <a:noAutofit/>
          </a:bodyPr>
          <a:lstStyle/>
          <a:p>
            <a:pPr marL="278606" indent="-278606">
              <a:buFont typeface="+mj-lt"/>
              <a:buAutoNum type="arabicPeriod"/>
            </a:pPr>
            <a:r>
              <a:rPr lang="sv-SE" sz="1200" dirty="0">
                <a:latin typeface="Gill Sans" panose="020B0502020104020203" pitchFamily="34" charset="0"/>
              </a:rPr>
              <a:t>Kartläggning 2019  - utgå från behoven.</a:t>
            </a:r>
          </a:p>
          <a:p>
            <a:pPr marL="278606" indent="-278606">
              <a:buFont typeface="+mj-lt"/>
              <a:buAutoNum type="arabicPeriod"/>
            </a:pPr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Fokus områden baserat på kartläggningen och med gemensamma mål: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Demokrati/inflytande. Ökad delaktighet  hos de boende. </a:t>
            </a:r>
          </a:p>
          <a:p>
            <a:pPr marL="214313" lvl="4" indent="-214313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Arbete och Hållbar försörjning.</a:t>
            </a:r>
          </a:p>
          <a:p>
            <a:pPr lvl="4"/>
            <a:endParaRPr lang="sv-SE" sz="1200" dirty="0">
              <a:solidFill>
                <a:schemeClr val="bg1"/>
              </a:solidFill>
              <a:latin typeface="Gill Sans" panose="020B0502020104020203" pitchFamily="34" charset="0"/>
            </a:endParaRPr>
          </a:p>
          <a:p>
            <a:pPr lvl="4"/>
            <a:r>
              <a:rPr lang="sv-SE" sz="1200" dirty="0">
                <a:solidFill>
                  <a:schemeClr val="bg1"/>
                </a:solidFill>
                <a:latin typeface="Gill Sans" panose="020B0502020104020203" pitchFamily="34" charset="0"/>
              </a:rPr>
              <a:t>3. Vi mäter och följer upp – individens förflyttning 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r="12840"/>
          <a:stretch>
            <a:fillRect/>
          </a:stretch>
        </p:blipFill>
        <p:spPr>
          <a:xfrm>
            <a:off x="0" y="16978"/>
            <a:ext cx="5002416" cy="4489389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82" y="4321784"/>
            <a:ext cx="701293" cy="96447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4506367"/>
            <a:ext cx="1337035" cy="7185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534" y="4706755"/>
            <a:ext cx="1068351" cy="4197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A4526E-6256-442F-B429-A8857124C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27" y="-13891"/>
            <a:ext cx="4572000" cy="47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EFD6510-15AB-4B4E-8875-C20C28C482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EFD6510-15AB-4B4E-8875-C20C28C48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E4EAC207-32F5-4321-9065-052163CC198D}"/>
              </a:ext>
            </a:extLst>
          </p:cNvPr>
          <p:cNvSpPr/>
          <p:nvPr/>
        </p:nvSpPr>
        <p:spPr>
          <a:xfrm>
            <a:off x="2382" y="925695"/>
            <a:ext cx="9141618" cy="421780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FFFFFF"/>
              </a:solidFill>
              <a:latin typeface="Gill Sans Infant Std"/>
              <a:cs typeface="Gill Sans Infant St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68D0A-AC6A-4427-95B9-03D97BC5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34" y="369727"/>
            <a:ext cx="8282640" cy="380175"/>
          </a:xfrm>
        </p:spPr>
        <p:txBody>
          <a:bodyPr vert="horz" rtlCol="0"/>
          <a:lstStyle/>
          <a:p>
            <a:pPr algn="ctr" rtl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sv-se" sz="2250" dirty="0" err="1">
                <a:latin typeface="Avenir Next Condensed"/>
              </a:rPr>
              <a:t>Collective</a:t>
            </a:r>
            <a:r>
              <a:rPr lang="sv-se" sz="2250" dirty="0">
                <a:latin typeface="Avenir Next Condensed"/>
              </a:rPr>
              <a:t> </a:t>
            </a:r>
            <a:r>
              <a:rPr lang="sv-se" sz="2250" dirty="0" err="1">
                <a:latin typeface="Avenir Next Condensed"/>
              </a:rPr>
              <a:t>impact</a:t>
            </a:r>
            <a:r>
              <a:rPr lang="sv-se" sz="2250" dirty="0">
                <a:latin typeface="Avenir Next Condensed"/>
              </a:rPr>
              <a:t> - en modell för samhällsförändring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0774DB-D1F6-40A2-A6EE-5C8D644F2A4E}"/>
              </a:ext>
            </a:extLst>
          </p:cNvPr>
          <p:cNvGrpSpPr/>
          <p:nvPr/>
        </p:nvGrpSpPr>
        <p:grpSpPr>
          <a:xfrm>
            <a:off x="1474470" y="1268671"/>
            <a:ext cx="6883718" cy="3280766"/>
            <a:chOff x="4877295" y="2004785"/>
            <a:chExt cx="6732404" cy="343297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3346CBD-C6D0-46EB-B826-F97F9D1741D9}"/>
                </a:ext>
              </a:extLst>
            </p:cNvPr>
            <p:cNvGrpSpPr/>
            <p:nvPr/>
          </p:nvGrpSpPr>
          <p:grpSpPr>
            <a:xfrm>
              <a:off x="6671072" y="2043296"/>
              <a:ext cx="2961116" cy="2667055"/>
              <a:chOff x="4649137" y="1910080"/>
              <a:chExt cx="2961116" cy="266705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026E2B7-4CC6-4CFC-82CA-394CEFDBF71E}"/>
                  </a:ext>
                </a:extLst>
              </p:cNvPr>
              <p:cNvSpPr/>
              <p:nvPr/>
            </p:nvSpPr>
            <p:spPr>
              <a:xfrm>
                <a:off x="4649137" y="1910080"/>
                <a:ext cx="1910080" cy="1016000"/>
              </a:xfrm>
              <a:custGeom>
                <a:avLst/>
                <a:gdLst>
                  <a:gd name="connsiteX0" fmla="*/ 1178560 w 1910080"/>
                  <a:gd name="connsiteY0" fmla="*/ 76200 h 1016000"/>
                  <a:gd name="connsiteX1" fmla="*/ 1300480 w 1910080"/>
                  <a:gd name="connsiteY1" fmla="*/ 142240 h 1016000"/>
                  <a:gd name="connsiteX2" fmla="*/ 1391920 w 1910080"/>
                  <a:gd name="connsiteY2" fmla="*/ 218440 h 1016000"/>
                  <a:gd name="connsiteX3" fmla="*/ 1457960 w 1910080"/>
                  <a:gd name="connsiteY3" fmla="*/ 269240 h 1016000"/>
                  <a:gd name="connsiteX4" fmla="*/ 1457960 w 1910080"/>
                  <a:gd name="connsiteY4" fmla="*/ 284480 h 1016000"/>
                  <a:gd name="connsiteX5" fmla="*/ 1620520 w 1910080"/>
                  <a:gd name="connsiteY5" fmla="*/ 147320 h 1016000"/>
                  <a:gd name="connsiteX6" fmla="*/ 1706880 w 1910080"/>
                  <a:gd name="connsiteY6" fmla="*/ 101600 h 1016000"/>
                  <a:gd name="connsiteX7" fmla="*/ 1813560 w 1910080"/>
                  <a:gd name="connsiteY7" fmla="*/ 60960 h 1016000"/>
                  <a:gd name="connsiteX8" fmla="*/ 1910080 w 1910080"/>
                  <a:gd name="connsiteY8" fmla="*/ 25400 h 1016000"/>
                  <a:gd name="connsiteX9" fmla="*/ 1910080 w 1910080"/>
                  <a:gd name="connsiteY9" fmla="*/ 345440 h 1016000"/>
                  <a:gd name="connsiteX10" fmla="*/ 1457960 w 1910080"/>
                  <a:gd name="connsiteY10" fmla="*/ 340360 h 1016000"/>
                  <a:gd name="connsiteX11" fmla="*/ 1447800 w 1910080"/>
                  <a:gd name="connsiteY11" fmla="*/ 1016000 h 1016000"/>
                  <a:gd name="connsiteX12" fmla="*/ 817880 w 1910080"/>
                  <a:gd name="connsiteY12" fmla="*/ 1005840 h 1016000"/>
                  <a:gd name="connsiteX13" fmla="*/ 817880 w 1910080"/>
                  <a:gd name="connsiteY13" fmla="*/ 543560 h 1016000"/>
                  <a:gd name="connsiteX14" fmla="*/ 314960 w 1910080"/>
                  <a:gd name="connsiteY14" fmla="*/ 548640 h 1016000"/>
                  <a:gd name="connsiteX15" fmla="*/ 314960 w 1910080"/>
                  <a:gd name="connsiteY15" fmla="*/ 1005840 h 1016000"/>
                  <a:gd name="connsiteX16" fmla="*/ 40640 w 1910080"/>
                  <a:gd name="connsiteY16" fmla="*/ 1010920 h 1016000"/>
                  <a:gd name="connsiteX17" fmla="*/ 5080 w 1910080"/>
                  <a:gd name="connsiteY17" fmla="*/ 878840 h 1016000"/>
                  <a:gd name="connsiteX18" fmla="*/ 0 w 1910080"/>
                  <a:gd name="connsiteY18" fmla="*/ 812800 h 1016000"/>
                  <a:gd name="connsiteX19" fmla="*/ 20320 w 1910080"/>
                  <a:gd name="connsiteY19" fmla="*/ 640080 h 1016000"/>
                  <a:gd name="connsiteX20" fmla="*/ 66040 w 1910080"/>
                  <a:gd name="connsiteY20" fmla="*/ 518160 h 1016000"/>
                  <a:gd name="connsiteX21" fmla="*/ 137160 w 1910080"/>
                  <a:gd name="connsiteY21" fmla="*/ 401320 h 1016000"/>
                  <a:gd name="connsiteX22" fmla="*/ 213360 w 1910080"/>
                  <a:gd name="connsiteY22" fmla="*/ 279400 h 1016000"/>
                  <a:gd name="connsiteX23" fmla="*/ 325120 w 1910080"/>
                  <a:gd name="connsiteY23" fmla="*/ 172720 h 1016000"/>
                  <a:gd name="connsiteX24" fmla="*/ 472440 w 1910080"/>
                  <a:gd name="connsiteY24" fmla="*/ 86360 h 1016000"/>
                  <a:gd name="connsiteX25" fmla="*/ 629920 w 1910080"/>
                  <a:gd name="connsiteY25" fmla="*/ 20320 h 1016000"/>
                  <a:gd name="connsiteX26" fmla="*/ 873760 w 1910080"/>
                  <a:gd name="connsiteY26" fmla="*/ 0 h 1016000"/>
                  <a:gd name="connsiteX27" fmla="*/ 934720 w 1910080"/>
                  <a:gd name="connsiteY27" fmla="*/ 5080 h 1016000"/>
                  <a:gd name="connsiteX28" fmla="*/ 939800 w 1910080"/>
                  <a:gd name="connsiteY28" fmla="*/ 391160 h 1016000"/>
                  <a:gd name="connsiteX29" fmla="*/ 1173480 w 1910080"/>
                  <a:gd name="connsiteY29" fmla="*/ 386080 h 1016000"/>
                  <a:gd name="connsiteX30" fmla="*/ 1178560 w 1910080"/>
                  <a:gd name="connsiteY30" fmla="*/ 762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10080" h="1016000">
                    <a:moveTo>
                      <a:pt x="1178560" y="76200"/>
                    </a:moveTo>
                    <a:lnTo>
                      <a:pt x="1300480" y="142240"/>
                    </a:lnTo>
                    <a:lnTo>
                      <a:pt x="1391920" y="218440"/>
                    </a:lnTo>
                    <a:lnTo>
                      <a:pt x="1457960" y="269240"/>
                    </a:lnTo>
                    <a:lnTo>
                      <a:pt x="1457960" y="284480"/>
                    </a:lnTo>
                    <a:lnTo>
                      <a:pt x="1620520" y="147320"/>
                    </a:lnTo>
                    <a:lnTo>
                      <a:pt x="1706880" y="101600"/>
                    </a:lnTo>
                    <a:lnTo>
                      <a:pt x="1813560" y="60960"/>
                    </a:lnTo>
                    <a:lnTo>
                      <a:pt x="1910080" y="25400"/>
                    </a:lnTo>
                    <a:lnTo>
                      <a:pt x="1910080" y="345440"/>
                    </a:lnTo>
                    <a:lnTo>
                      <a:pt x="1457960" y="340360"/>
                    </a:lnTo>
                    <a:lnTo>
                      <a:pt x="1447800" y="1016000"/>
                    </a:lnTo>
                    <a:lnTo>
                      <a:pt x="817880" y="1005840"/>
                    </a:lnTo>
                    <a:lnTo>
                      <a:pt x="817880" y="543560"/>
                    </a:lnTo>
                    <a:lnTo>
                      <a:pt x="314960" y="548640"/>
                    </a:lnTo>
                    <a:lnTo>
                      <a:pt x="314960" y="1005840"/>
                    </a:lnTo>
                    <a:lnTo>
                      <a:pt x="40640" y="1010920"/>
                    </a:lnTo>
                    <a:lnTo>
                      <a:pt x="5080" y="878840"/>
                    </a:lnTo>
                    <a:lnTo>
                      <a:pt x="0" y="812800"/>
                    </a:lnTo>
                    <a:lnTo>
                      <a:pt x="20320" y="640080"/>
                    </a:lnTo>
                    <a:lnTo>
                      <a:pt x="66040" y="518160"/>
                    </a:lnTo>
                    <a:lnTo>
                      <a:pt x="137160" y="401320"/>
                    </a:lnTo>
                    <a:lnTo>
                      <a:pt x="213360" y="279400"/>
                    </a:lnTo>
                    <a:lnTo>
                      <a:pt x="325120" y="172720"/>
                    </a:lnTo>
                    <a:lnTo>
                      <a:pt x="472440" y="86360"/>
                    </a:lnTo>
                    <a:lnTo>
                      <a:pt x="629920" y="20320"/>
                    </a:lnTo>
                    <a:lnTo>
                      <a:pt x="873760" y="0"/>
                    </a:lnTo>
                    <a:lnTo>
                      <a:pt x="934720" y="5080"/>
                    </a:lnTo>
                    <a:cubicBezTo>
                      <a:pt x="936413" y="133773"/>
                      <a:pt x="938107" y="262467"/>
                      <a:pt x="939800" y="391160"/>
                    </a:cubicBezTo>
                    <a:lnTo>
                      <a:pt x="1173480" y="386080"/>
                    </a:lnTo>
                    <a:cubicBezTo>
                      <a:pt x="1175173" y="287867"/>
                      <a:pt x="1176867" y="189653"/>
                      <a:pt x="1178560" y="76200"/>
                    </a:cubicBezTo>
                    <a:close/>
                  </a:path>
                </a:pathLst>
              </a:custGeom>
              <a:solidFill>
                <a:srgbClr val="9A3324"/>
              </a:solidFill>
              <a:ln w="0" cap="rnd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1178560 w 1910080"/>
                          <a:gd name="connsiteY0" fmla="*/ 76200 h 1016000"/>
                          <a:gd name="connsiteX1" fmla="*/ 1300480 w 1910080"/>
                          <a:gd name="connsiteY1" fmla="*/ 142240 h 1016000"/>
                          <a:gd name="connsiteX2" fmla="*/ 1391920 w 1910080"/>
                          <a:gd name="connsiteY2" fmla="*/ 218440 h 1016000"/>
                          <a:gd name="connsiteX3" fmla="*/ 1457960 w 1910080"/>
                          <a:gd name="connsiteY3" fmla="*/ 269240 h 1016000"/>
                          <a:gd name="connsiteX4" fmla="*/ 1457960 w 1910080"/>
                          <a:gd name="connsiteY4" fmla="*/ 284480 h 1016000"/>
                          <a:gd name="connsiteX5" fmla="*/ 1620520 w 1910080"/>
                          <a:gd name="connsiteY5" fmla="*/ 147320 h 1016000"/>
                          <a:gd name="connsiteX6" fmla="*/ 1706880 w 1910080"/>
                          <a:gd name="connsiteY6" fmla="*/ 101600 h 1016000"/>
                          <a:gd name="connsiteX7" fmla="*/ 1813560 w 1910080"/>
                          <a:gd name="connsiteY7" fmla="*/ 60960 h 1016000"/>
                          <a:gd name="connsiteX8" fmla="*/ 1910080 w 1910080"/>
                          <a:gd name="connsiteY8" fmla="*/ 25400 h 1016000"/>
                          <a:gd name="connsiteX9" fmla="*/ 1910080 w 1910080"/>
                          <a:gd name="connsiteY9" fmla="*/ 345440 h 1016000"/>
                          <a:gd name="connsiteX10" fmla="*/ 1457960 w 1910080"/>
                          <a:gd name="connsiteY10" fmla="*/ 340360 h 1016000"/>
                          <a:gd name="connsiteX11" fmla="*/ 1447800 w 1910080"/>
                          <a:gd name="connsiteY11" fmla="*/ 1016000 h 1016000"/>
                          <a:gd name="connsiteX12" fmla="*/ 817880 w 1910080"/>
                          <a:gd name="connsiteY12" fmla="*/ 1005840 h 1016000"/>
                          <a:gd name="connsiteX13" fmla="*/ 817880 w 1910080"/>
                          <a:gd name="connsiteY13" fmla="*/ 543560 h 1016000"/>
                          <a:gd name="connsiteX14" fmla="*/ 314960 w 1910080"/>
                          <a:gd name="connsiteY14" fmla="*/ 548640 h 1016000"/>
                          <a:gd name="connsiteX15" fmla="*/ 314960 w 1910080"/>
                          <a:gd name="connsiteY15" fmla="*/ 1005840 h 1016000"/>
                          <a:gd name="connsiteX16" fmla="*/ 40640 w 1910080"/>
                          <a:gd name="connsiteY16" fmla="*/ 1010920 h 1016000"/>
                          <a:gd name="connsiteX17" fmla="*/ 5080 w 1910080"/>
                          <a:gd name="connsiteY17" fmla="*/ 878840 h 1016000"/>
                          <a:gd name="connsiteX18" fmla="*/ 0 w 1910080"/>
                          <a:gd name="connsiteY18" fmla="*/ 812800 h 1016000"/>
                          <a:gd name="connsiteX19" fmla="*/ 20320 w 1910080"/>
                          <a:gd name="connsiteY19" fmla="*/ 640080 h 1016000"/>
                          <a:gd name="connsiteX20" fmla="*/ 66040 w 1910080"/>
                          <a:gd name="connsiteY20" fmla="*/ 518160 h 1016000"/>
                          <a:gd name="connsiteX21" fmla="*/ 137160 w 1910080"/>
                          <a:gd name="connsiteY21" fmla="*/ 401320 h 1016000"/>
                          <a:gd name="connsiteX22" fmla="*/ 213360 w 1910080"/>
                          <a:gd name="connsiteY22" fmla="*/ 279400 h 1016000"/>
                          <a:gd name="connsiteX23" fmla="*/ 325120 w 1910080"/>
                          <a:gd name="connsiteY23" fmla="*/ 172720 h 1016000"/>
                          <a:gd name="connsiteX24" fmla="*/ 472440 w 1910080"/>
                          <a:gd name="connsiteY24" fmla="*/ 86360 h 1016000"/>
                          <a:gd name="connsiteX25" fmla="*/ 629920 w 1910080"/>
                          <a:gd name="connsiteY25" fmla="*/ 20320 h 1016000"/>
                          <a:gd name="connsiteX26" fmla="*/ 873760 w 1910080"/>
                          <a:gd name="connsiteY26" fmla="*/ 0 h 1016000"/>
                          <a:gd name="connsiteX27" fmla="*/ 934720 w 1910080"/>
                          <a:gd name="connsiteY27" fmla="*/ 5080 h 1016000"/>
                          <a:gd name="connsiteX28" fmla="*/ 939800 w 1910080"/>
                          <a:gd name="connsiteY28" fmla="*/ 391160 h 1016000"/>
                          <a:gd name="connsiteX29" fmla="*/ 1173480 w 1910080"/>
                          <a:gd name="connsiteY29" fmla="*/ 386080 h 1016000"/>
                          <a:gd name="connsiteX30" fmla="*/ 1178560 w 1910080"/>
                          <a:gd name="connsiteY30" fmla="*/ 76200 h 1016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1910080" h="1016000" fill="none" extrusionOk="0">
                            <a:moveTo>
                              <a:pt x="1178560" y="76200"/>
                            </a:moveTo>
                            <a:cubicBezTo>
                              <a:pt x="1196467" y="91246"/>
                              <a:pt x="1241291" y="115417"/>
                              <a:pt x="1300480" y="142240"/>
                            </a:cubicBezTo>
                            <a:cubicBezTo>
                              <a:pt x="1308201" y="153614"/>
                              <a:pt x="1357443" y="177575"/>
                              <a:pt x="1391920" y="218440"/>
                            </a:cubicBezTo>
                            <a:cubicBezTo>
                              <a:pt x="1400202" y="225600"/>
                              <a:pt x="1432887" y="248590"/>
                              <a:pt x="1457960" y="269240"/>
                            </a:cubicBezTo>
                            <a:cubicBezTo>
                              <a:pt x="1458547" y="275562"/>
                              <a:pt x="1458988" y="277307"/>
                              <a:pt x="1457960" y="284480"/>
                            </a:cubicBezTo>
                            <a:cubicBezTo>
                              <a:pt x="1488832" y="236622"/>
                              <a:pt x="1597210" y="188881"/>
                              <a:pt x="1620520" y="147320"/>
                            </a:cubicBezTo>
                            <a:cubicBezTo>
                              <a:pt x="1645229" y="129063"/>
                              <a:pt x="1699203" y="108201"/>
                              <a:pt x="1706880" y="101600"/>
                            </a:cubicBezTo>
                            <a:cubicBezTo>
                              <a:pt x="1738755" y="92054"/>
                              <a:pt x="1759642" y="77169"/>
                              <a:pt x="1813560" y="60960"/>
                            </a:cubicBezTo>
                            <a:cubicBezTo>
                              <a:pt x="1844215" y="55532"/>
                              <a:pt x="1877872" y="30598"/>
                              <a:pt x="1910080" y="25400"/>
                            </a:cubicBezTo>
                            <a:cubicBezTo>
                              <a:pt x="1917818" y="150437"/>
                              <a:pt x="1883922" y="233025"/>
                              <a:pt x="1910080" y="345440"/>
                            </a:cubicBezTo>
                            <a:cubicBezTo>
                              <a:pt x="1756379" y="347183"/>
                              <a:pt x="1652100" y="377858"/>
                              <a:pt x="1457960" y="340360"/>
                            </a:cubicBezTo>
                            <a:cubicBezTo>
                              <a:pt x="1415557" y="591747"/>
                              <a:pt x="1506066" y="859555"/>
                              <a:pt x="1447800" y="1016000"/>
                            </a:cubicBezTo>
                            <a:cubicBezTo>
                              <a:pt x="1314064" y="1036171"/>
                              <a:pt x="1103358" y="1033419"/>
                              <a:pt x="817880" y="1005840"/>
                            </a:cubicBezTo>
                            <a:cubicBezTo>
                              <a:pt x="845982" y="859398"/>
                              <a:pt x="846952" y="664668"/>
                              <a:pt x="817880" y="543560"/>
                            </a:cubicBezTo>
                            <a:cubicBezTo>
                              <a:pt x="596287" y="533008"/>
                              <a:pt x="463430" y="560343"/>
                              <a:pt x="314960" y="548640"/>
                            </a:cubicBezTo>
                            <a:cubicBezTo>
                              <a:pt x="326879" y="694308"/>
                              <a:pt x="353007" y="947214"/>
                              <a:pt x="314960" y="1005840"/>
                            </a:cubicBezTo>
                            <a:cubicBezTo>
                              <a:pt x="195205" y="1016492"/>
                              <a:pt x="151267" y="1032627"/>
                              <a:pt x="40640" y="1010920"/>
                            </a:cubicBezTo>
                            <a:cubicBezTo>
                              <a:pt x="20918" y="951128"/>
                              <a:pt x="15188" y="909416"/>
                              <a:pt x="5080" y="878840"/>
                            </a:cubicBezTo>
                            <a:cubicBezTo>
                              <a:pt x="3704" y="857640"/>
                              <a:pt x="3555" y="819945"/>
                              <a:pt x="0" y="812800"/>
                            </a:cubicBezTo>
                            <a:cubicBezTo>
                              <a:pt x="447" y="790914"/>
                              <a:pt x="-29" y="724993"/>
                              <a:pt x="20320" y="640080"/>
                            </a:cubicBezTo>
                            <a:cubicBezTo>
                              <a:pt x="24387" y="606251"/>
                              <a:pt x="49463" y="580940"/>
                              <a:pt x="66040" y="518160"/>
                            </a:cubicBezTo>
                            <a:cubicBezTo>
                              <a:pt x="80334" y="484878"/>
                              <a:pt x="117585" y="453537"/>
                              <a:pt x="137160" y="401320"/>
                            </a:cubicBezTo>
                            <a:cubicBezTo>
                              <a:pt x="180256" y="350231"/>
                              <a:pt x="201594" y="319443"/>
                              <a:pt x="213360" y="279400"/>
                            </a:cubicBezTo>
                            <a:cubicBezTo>
                              <a:pt x="273617" y="238955"/>
                              <a:pt x="279909" y="203000"/>
                              <a:pt x="325120" y="172720"/>
                            </a:cubicBezTo>
                            <a:cubicBezTo>
                              <a:pt x="374900" y="147112"/>
                              <a:pt x="402223" y="134805"/>
                              <a:pt x="472440" y="86360"/>
                            </a:cubicBezTo>
                            <a:cubicBezTo>
                              <a:pt x="491993" y="81235"/>
                              <a:pt x="585108" y="38408"/>
                              <a:pt x="629920" y="20320"/>
                            </a:cubicBezTo>
                            <a:cubicBezTo>
                              <a:pt x="736114" y="5727"/>
                              <a:pt x="768781" y="8119"/>
                              <a:pt x="873760" y="0"/>
                            </a:cubicBezTo>
                            <a:cubicBezTo>
                              <a:pt x="894077" y="-156"/>
                              <a:pt x="915272" y="-123"/>
                              <a:pt x="934720" y="5080"/>
                            </a:cubicBezTo>
                            <a:cubicBezTo>
                              <a:pt x="920071" y="135568"/>
                              <a:pt x="943772" y="269371"/>
                              <a:pt x="939800" y="391160"/>
                            </a:cubicBezTo>
                            <a:cubicBezTo>
                              <a:pt x="1007515" y="386174"/>
                              <a:pt x="1120224" y="386090"/>
                              <a:pt x="1173480" y="386080"/>
                            </a:cubicBezTo>
                            <a:cubicBezTo>
                              <a:pt x="1180679" y="274657"/>
                              <a:pt x="1193119" y="196826"/>
                              <a:pt x="1178560" y="76200"/>
                            </a:cubicBezTo>
                            <a:close/>
                          </a:path>
                          <a:path w="1910080" h="1016000" stroke="0" extrusionOk="0">
                            <a:moveTo>
                              <a:pt x="1178560" y="76200"/>
                            </a:moveTo>
                            <a:cubicBezTo>
                              <a:pt x="1217552" y="94742"/>
                              <a:pt x="1277519" y="118265"/>
                              <a:pt x="1300480" y="142240"/>
                            </a:cubicBezTo>
                            <a:cubicBezTo>
                              <a:pt x="1324006" y="155043"/>
                              <a:pt x="1371447" y="201059"/>
                              <a:pt x="1391920" y="218440"/>
                            </a:cubicBezTo>
                            <a:cubicBezTo>
                              <a:pt x="1417176" y="232850"/>
                              <a:pt x="1431988" y="248972"/>
                              <a:pt x="1457960" y="269240"/>
                            </a:cubicBezTo>
                            <a:cubicBezTo>
                              <a:pt x="1457026" y="274884"/>
                              <a:pt x="1457468" y="278045"/>
                              <a:pt x="1457960" y="284480"/>
                            </a:cubicBezTo>
                            <a:cubicBezTo>
                              <a:pt x="1496113" y="262489"/>
                              <a:pt x="1551872" y="214274"/>
                              <a:pt x="1620520" y="147320"/>
                            </a:cubicBezTo>
                            <a:cubicBezTo>
                              <a:pt x="1636902" y="132269"/>
                              <a:pt x="1678607" y="113932"/>
                              <a:pt x="1706880" y="101600"/>
                            </a:cubicBezTo>
                            <a:cubicBezTo>
                              <a:pt x="1737828" y="82132"/>
                              <a:pt x="1765711" y="73147"/>
                              <a:pt x="1813560" y="60960"/>
                            </a:cubicBezTo>
                            <a:cubicBezTo>
                              <a:pt x="1855009" y="55142"/>
                              <a:pt x="1884177" y="42787"/>
                              <a:pt x="1910080" y="25400"/>
                            </a:cubicBezTo>
                            <a:cubicBezTo>
                              <a:pt x="1930485" y="60738"/>
                              <a:pt x="1930088" y="209119"/>
                              <a:pt x="1910080" y="345440"/>
                            </a:cubicBezTo>
                            <a:cubicBezTo>
                              <a:pt x="1753310" y="306569"/>
                              <a:pt x="1619095" y="341238"/>
                              <a:pt x="1457960" y="340360"/>
                            </a:cubicBezTo>
                            <a:cubicBezTo>
                              <a:pt x="1452666" y="433313"/>
                              <a:pt x="1436739" y="906102"/>
                              <a:pt x="1447800" y="1016000"/>
                            </a:cubicBezTo>
                            <a:cubicBezTo>
                              <a:pt x="1366313" y="971347"/>
                              <a:pt x="1097602" y="985504"/>
                              <a:pt x="817880" y="1005840"/>
                            </a:cubicBezTo>
                            <a:cubicBezTo>
                              <a:pt x="841072" y="919287"/>
                              <a:pt x="844930" y="733035"/>
                              <a:pt x="817880" y="543560"/>
                            </a:cubicBezTo>
                            <a:cubicBezTo>
                              <a:pt x="684350" y="507471"/>
                              <a:pt x="407697" y="533594"/>
                              <a:pt x="314960" y="548640"/>
                            </a:cubicBezTo>
                            <a:cubicBezTo>
                              <a:pt x="315719" y="738663"/>
                              <a:pt x="296978" y="783477"/>
                              <a:pt x="314960" y="1005840"/>
                            </a:cubicBezTo>
                            <a:cubicBezTo>
                              <a:pt x="270193" y="998429"/>
                              <a:pt x="169863" y="1026448"/>
                              <a:pt x="40640" y="1010920"/>
                            </a:cubicBezTo>
                            <a:cubicBezTo>
                              <a:pt x="31963" y="974968"/>
                              <a:pt x="29307" y="929570"/>
                              <a:pt x="5080" y="878840"/>
                            </a:cubicBezTo>
                            <a:cubicBezTo>
                              <a:pt x="6362" y="872087"/>
                              <a:pt x="-769" y="834557"/>
                              <a:pt x="0" y="812800"/>
                            </a:cubicBezTo>
                            <a:cubicBezTo>
                              <a:pt x="-1009" y="764567"/>
                              <a:pt x="3132" y="706397"/>
                              <a:pt x="20320" y="640080"/>
                            </a:cubicBezTo>
                            <a:cubicBezTo>
                              <a:pt x="38054" y="604456"/>
                              <a:pt x="56552" y="562852"/>
                              <a:pt x="66040" y="518160"/>
                            </a:cubicBezTo>
                            <a:cubicBezTo>
                              <a:pt x="74343" y="491389"/>
                              <a:pt x="113548" y="461229"/>
                              <a:pt x="137160" y="401320"/>
                            </a:cubicBezTo>
                            <a:cubicBezTo>
                              <a:pt x="166344" y="349460"/>
                              <a:pt x="207124" y="312101"/>
                              <a:pt x="213360" y="279400"/>
                            </a:cubicBezTo>
                            <a:cubicBezTo>
                              <a:pt x="232223" y="271804"/>
                              <a:pt x="321098" y="194266"/>
                              <a:pt x="325120" y="172720"/>
                            </a:cubicBezTo>
                            <a:cubicBezTo>
                              <a:pt x="371887" y="133648"/>
                              <a:pt x="426402" y="97785"/>
                              <a:pt x="472440" y="86360"/>
                            </a:cubicBezTo>
                            <a:cubicBezTo>
                              <a:pt x="504581" y="84077"/>
                              <a:pt x="590862" y="31701"/>
                              <a:pt x="629920" y="20320"/>
                            </a:cubicBezTo>
                            <a:cubicBezTo>
                              <a:pt x="747795" y="9357"/>
                              <a:pt x="794268" y="-3626"/>
                              <a:pt x="873760" y="0"/>
                            </a:cubicBezTo>
                            <a:cubicBezTo>
                              <a:pt x="888225" y="4261"/>
                              <a:pt x="922802" y="9223"/>
                              <a:pt x="934720" y="5080"/>
                            </a:cubicBezTo>
                            <a:cubicBezTo>
                              <a:pt x="923415" y="141062"/>
                              <a:pt x="943644" y="277470"/>
                              <a:pt x="939800" y="391160"/>
                            </a:cubicBezTo>
                            <a:cubicBezTo>
                              <a:pt x="1009611" y="402021"/>
                              <a:pt x="1073605" y="367989"/>
                              <a:pt x="1173480" y="386080"/>
                            </a:cubicBezTo>
                            <a:cubicBezTo>
                              <a:pt x="1188601" y="291719"/>
                              <a:pt x="1171231" y="171278"/>
                              <a:pt x="1178560" y="762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rgbClr val="FFFFFF"/>
                  </a:solidFill>
                  <a:latin typeface="Gill Sans Infant Std"/>
                  <a:cs typeface="Gill Sans Infant Std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78AAE53-1394-48C0-B099-C9A80C7F8C73}"/>
                  </a:ext>
                </a:extLst>
              </p:cNvPr>
              <p:cNvSpPr/>
              <p:nvPr/>
            </p:nvSpPr>
            <p:spPr>
              <a:xfrm>
                <a:off x="6168984" y="1913709"/>
                <a:ext cx="1441269" cy="1473925"/>
              </a:xfrm>
              <a:custGeom>
                <a:avLst/>
                <a:gdLst>
                  <a:gd name="connsiteX0" fmla="*/ 463732 w 1441269"/>
                  <a:gd name="connsiteY0" fmla="*/ 8708 h 1473925"/>
                  <a:gd name="connsiteX1" fmla="*/ 544286 w 1441269"/>
                  <a:gd name="connsiteY1" fmla="*/ 0 h 1473925"/>
                  <a:gd name="connsiteX2" fmla="*/ 611778 w 1441269"/>
                  <a:gd name="connsiteY2" fmla="*/ 2177 h 1473925"/>
                  <a:gd name="connsiteX3" fmla="*/ 685800 w 1441269"/>
                  <a:gd name="connsiteY3" fmla="*/ 4354 h 1473925"/>
                  <a:gd name="connsiteX4" fmla="*/ 768532 w 1441269"/>
                  <a:gd name="connsiteY4" fmla="*/ 13062 h 1473925"/>
                  <a:gd name="connsiteX5" fmla="*/ 929640 w 1441269"/>
                  <a:gd name="connsiteY5" fmla="*/ 60960 h 1473925"/>
                  <a:gd name="connsiteX6" fmla="*/ 1036320 w 1441269"/>
                  <a:gd name="connsiteY6" fmla="*/ 115388 h 1473925"/>
                  <a:gd name="connsiteX7" fmla="*/ 1166949 w 1441269"/>
                  <a:gd name="connsiteY7" fmla="*/ 204651 h 1473925"/>
                  <a:gd name="connsiteX8" fmla="*/ 1293223 w 1441269"/>
                  <a:gd name="connsiteY8" fmla="*/ 339634 h 1473925"/>
                  <a:gd name="connsiteX9" fmla="*/ 1338943 w 1441269"/>
                  <a:gd name="connsiteY9" fmla="*/ 413657 h 1473925"/>
                  <a:gd name="connsiteX10" fmla="*/ 1345475 w 1441269"/>
                  <a:gd name="connsiteY10" fmla="*/ 437605 h 1473925"/>
                  <a:gd name="connsiteX11" fmla="*/ 914400 w 1441269"/>
                  <a:gd name="connsiteY11" fmla="*/ 439782 h 1473925"/>
                  <a:gd name="connsiteX12" fmla="*/ 916578 w 1441269"/>
                  <a:gd name="connsiteY12" fmla="*/ 685800 h 1473925"/>
                  <a:gd name="connsiteX13" fmla="*/ 1423852 w 1441269"/>
                  <a:gd name="connsiteY13" fmla="*/ 685800 h 1473925"/>
                  <a:gd name="connsiteX14" fmla="*/ 1441269 w 1441269"/>
                  <a:gd name="connsiteY14" fmla="*/ 762000 h 1473925"/>
                  <a:gd name="connsiteX15" fmla="*/ 1441269 w 1441269"/>
                  <a:gd name="connsiteY15" fmla="*/ 879565 h 1473925"/>
                  <a:gd name="connsiteX16" fmla="*/ 1432560 w 1441269"/>
                  <a:gd name="connsiteY16" fmla="*/ 957942 h 1473925"/>
                  <a:gd name="connsiteX17" fmla="*/ 1415143 w 1441269"/>
                  <a:gd name="connsiteY17" fmla="*/ 1014548 h 1473925"/>
                  <a:gd name="connsiteX18" fmla="*/ 1095103 w 1441269"/>
                  <a:gd name="connsiteY18" fmla="*/ 1016725 h 1473925"/>
                  <a:gd name="connsiteX19" fmla="*/ 1092926 w 1441269"/>
                  <a:gd name="connsiteY19" fmla="*/ 1473925 h 1473925"/>
                  <a:gd name="connsiteX20" fmla="*/ 670560 w 1441269"/>
                  <a:gd name="connsiteY20" fmla="*/ 1469571 h 1473925"/>
                  <a:gd name="connsiteX21" fmla="*/ 668383 w 1441269"/>
                  <a:gd name="connsiteY21" fmla="*/ 1008017 h 1473925"/>
                  <a:gd name="connsiteX22" fmla="*/ 0 w 1441269"/>
                  <a:gd name="connsiteY22" fmla="*/ 1010194 h 1473925"/>
                  <a:gd name="connsiteX23" fmla="*/ 4355 w 1441269"/>
                  <a:gd name="connsiteY23" fmla="*/ 381000 h 1473925"/>
                  <a:gd name="connsiteX24" fmla="*/ 465909 w 1441269"/>
                  <a:gd name="connsiteY24" fmla="*/ 383177 h 1473925"/>
                  <a:gd name="connsiteX25" fmla="*/ 463732 w 1441269"/>
                  <a:gd name="connsiteY25" fmla="*/ 8708 h 147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1269" h="1473925">
                    <a:moveTo>
                      <a:pt x="463732" y="8708"/>
                    </a:moveTo>
                    <a:lnTo>
                      <a:pt x="544286" y="0"/>
                    </a:lnTo>
                    <a:lnTo>
                      <a:pt x="611778" y="2177"/>
                    </a:lnTo>
                    <a:lnTo>
                      <a:pt x="685800" y="4354"/>
                    </a:lnTo>
                    <a:lnTo>
                      <a:pt x="768532" y="13062"/>
                    </a:lnTo>
                    <a:lnTo>
                      <a:pt x="929640" y="60960"/>
                    </a:lnTo>
                    <a:lnTo>
                      <a:pt x="1036320" y="115388"/>
                    </a:lnTo>
                    <a:lnTo>
                      <a:pt x="1166949" y="204651"/>
                    </a:lnTo>
                    <a:lnTo>
                      <a:pt x="1293223" y="339634"/>
                    </a:lnTo>
                    <a:lnTo>
                      <a:pt x="1338943" y="413657"/>
                    </a:lnTo>
                    <a:lnTo>
                      <a:pt x="1345475" y="437605"/>
                    </a:lnTo>
                    <a:lnTo>
                      <a:pt x="914400" y="439782"/>
                    </a:lnTo>
                    <a:lnTo>
                      <a:pt x="916578" y="685800"/>
                    </a:lnTo>
                    <a:lnTo>
                      <a:pt x="1423852" y="685800"/>
                    </a:lnTo>
                    <a:lnTo>
                      <a:pt x="1441269" y="762000"/>
                    </a:lnTo>
                    <a:lnTo>
                      <a:pt x="1441269" y="879565"/>
                    </a:lnTo>
                    <a:lnTo>
                      <a:pt x="1432560" y="957942"/>
                    </a:lnTo>
                    <a:lnTo>
                      <a:pt x="1415143" y="1014548"/>
                    </a:lnTo>
                    <a:lnTo>
                      <a:pt x="1095103" y="1016725"/>
                    </a:lnTo>
                    <a:cubicBezTo>
                      <a:pt x="1094377" y="1169125"/>
                      <a:pt x="1093652" y="1321525"/>
                      <a:pt x="1092926" y="1473925"/>
                    </a:cubicBezTo>
                    <a:lnTo>
                      <a:pt x="670560" y="1469571"/>
                    </a:lnTo>
                    <a:cubicBezTo>
                      <a:pt x="669834" y="1315720"/>
                      <a:pt x="669109" y="1161868"/>
                      <a:pt x="668383" y="1008017"/>
                    </a:cubicBezTo>
                    <a:lnTo>
                      <a:pt x="0" y="1010194"/>
                    </a:lnTo>
                    <a:cubicBezTo>
                      <a:pt x="1452" y="800463"/>
                      <a:pt x="2903" y="590731"/>
                      <a:pt x="4355" y="381000"/>
                    </a:cubicBezTo>
                    <a:lnTo>
                      <a:pt x="465909" y="383177"/>
                    </a:lnTo>
                    <a:cubicBezTo>
                      <a:pt x="465183" y="258354"/>
                      <a:pt x="464458" y="133531"/>
                      <a:pt x="463732" y="8708"/>
                    </a:cubicBezTo>
                    <a:close/>
                  </a:path>
                </a:pathLst>
              </a:custGeom>
              <a:solidFill>
                <a:srgbClr val="BA0C0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rgbClr val="FFFFFF"/>
                  </a:solidFill>
                  <a:latin typeface="Gill Sans Infant Std"/>
                  <a:cs typeface="Gill Sans Infant Std"/>
                </a:endParaRP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8172391-9844-4A1D-9E10-EC3E73397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51861"/>
              <a:stretch/>
            </p:blipFill>
            <p:spPr>
              <a:xfrm>
                <a:off x="5711358" y="2958773"/>
                <a:ext cx="893397" cy="1618362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90E3F48-77FF-4F34-BB5E-9E82802FC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5437"/>
              <a:stretch/>
            </p:blipFill>
            <p:spPr>
              <a:xfrm>
                <a:off x="4705860" y="3446007"/>
                <a:ext cx="1402949" cy="1130160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05A70404-181F-4C47-90E3-1D31C045D7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58195"/>
              <a:stretch/>
            </p:blipFill>
            <p:spPr>
              <a:xfrm>
                <a:off x="4700336" y="2524298"/>
                <a:ext cx="1408473" cy="865902"/>
              </a:xfrm>
              <a:prstGeom prst="rect">
                <a:avLst/>
              </a:prstGeom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5198FE6-84A8-4AD2-8BA0-172BA78330F2}"/>
                  </a:ext>
                </a:extLst>
              </p:cNvPr>
              <p:cNvSpPr/>
              <p:nvPr/>
            </p:nvSpPr>
            <p:spPr>
              <a:xfrm>
                <a:off x="4975225" y="3441700"/>
                <a:ext cx="1130300" cy="509588"/>
              </a:xfrm>
              <a:custGeom>
                <a:avLst/>
                <a:gdLst>
                  <a:gd name="connsiteX0" fmla="*/ 439738 w 1130300"/>
                  <a:gd name="connsiteY0" fmla="*/ 509588 h 509588"/>
                  <a:gd name="connsiteX1" fmla="*/ 668338 w 1130300"/>
                  <a:gd name="connsiteY1" fmla="*/ 503238 h 509588"/>
                  <a:gd name="connsiteX2" fmla="*/ 668338 w 1130300"/>
                  <a:gd name="connsiteY2" fmla="*/ 155575 h 509588"/>
                  <a:gd name="connsiteX3" fmla="*/ 1130300 w 1130300"/>
                  <a:gd name="connsiteY3" fmla="*/ 153988 h 509588"/>
                  <a:gd name="connsiteX4" fmla="*/ 1127125 w 1130300"/>
                  <a:gd name="connsiteY4" fmla="*/ 0 h 509588"/>
                  <a:gd name="connsiteX5" fmla="*/ 0 w 1130300"/>
                  <a:gd name="connsiteY5" fmla="*/ 3175 h 509588"/>
                  <a:gd name="connsiteX6" fmla="*/ 87313 w 1130300"/>
                  <a:gd name="connsiteY6" fmla="*/ 115888 h 509588"/>
                  <a:gd name="connsiteX7" fmla="*/ 166688 w 1130300"/>
                  <a:gd name="connsiteY7" fmla="*/ 209550 h 509588"/>
                  <a:gd name="connsiteX8" fmla="*/ 261938 w 1130300"/>
                  <a:gd name="connsiteY8" fmla="*/ 317500 h 509588"/>
                  <a:gd name="connsiteX9" fmla="*/ 385763 w 1130300"/>
                  <a:gd name="connsiteY9" fmla="*/ 458788 h 509588"/>
                  <a:gd name="connsiteX10" fmla="*/ 439738 w 1130300"/>
                  <a:gd name="connsiteY10" fmla="*/ 509588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300" h="509588">
                    <a:moveTo>
                      <a:pt x="439738" y="509588"/>
                    </a:moveTo>
                    <a:lnTo>
                      <a:pt x="668338" y="503238"/>
                    </a:lnTo>
                    <a:lnTo>
                      <a:pt x="668338" y="155575"/>
                    </a:lnTo>
                    <a:lnTo>
                      <a:pt x="1130300" y="153988"/>
                    </a:lnTo>
                    <a:cubicBezTo>
                      <a:pt x="1129242" y="102659"/>
                      <a:pt x="1128183" y="51329"/>
                      <a:pt x="1127125" y="0"/>
                    </a:cubicBezTo>
                    <a:lnTo>
                      <a:pt x="0" y="3175"/>
                    </a:lnTo>
                    <a:lnTo>
                      <a:pt x="87313" y="115888"/>
                    </a:lnTo>
                    <a:lnTo>
                      <a:pt x="166688" y="209550"/>
                    </a:lnTo>
                    <a:lnTo>
                      <a:pt x="261938" y="317500"/>
                    </a:lnTo>
                    <a:lnTo>
                      <a:pt x="385763" y="458788"/>
                    </a:lnTo>
                    <a:lnTo>
                      <a:pt x="439738" y="5095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rgbClr val="FFFFFF"/>
                  </a:solidFill>
                  <a:latin typeface="Gill Sans Infant Std"/>
                  <a:cs typeface="Gill Sans Infant Std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25DBFF0-647E-48D1-B21F-07FD836E6AD0}"/>
                  </a:ext>
                </a:extLst>
              </p:cNvPr>
              <p:cNvSpPr/>
              <p:nvPr/>
            </p:nvSpPr>
            <p:spPr>
              <a:xfrm>
                <a:off x="6683586" y="2971800"/>
                <a:ext cx="872490" cy="1156335"/>
              </a:xfrm>
              <a:custGeom>
                <a:avLst/>
                <a:gdLst>
                  <a:gd name="connsiteX0" fmla="*/ 609600 w 872490"/>
                  <a:gd name="connsiteY0" fmla="*/ 3810 h 1156335"/>
                  <a:gd name="connsiteX1" fmla="*/ 872490 w 872490"/>
                  <a:gd name="connsiteY1" fmla="*/ 3810 h 1156335"/>
                  <a:gd name="connsiteX2" fmla="*/ 822960 w 872490"/>
                  <a:gd name="connsiteY2" fmla="*/ 137160 h 1156335"/>
                  <a:gd name="connsiteX3" fmla="*/ 758190 w 872490"/>
                  <a:gd name="connsiteY3" fmla="*/ 241935 h 1156335"/>
                  <a:gd name="connsiteX4" fmla="*/ 653415 w 872490"/>
                  <a:gd name="connsiteY4" fmla="*/ 403860 h 1156335"/>
                  <a:gd name="connsiteX5" fmla="*/ 453390 w 872490"/>
                  <a:gd name="connsiteY5" fmla="*/ 670560 h 1156335"/>
                  <a:gd name="connsiteX6" fmla="*/ 299085 w 872490"/>
                  <a:gd name="connsiteY6" fmla="*/ 843915 h 1156335"/>
                  <a:gd name="connsiteX7" fmla="*/ 129540 w 872490"/>
                  <a:gd name="connsiteY7" fmla="*/ 847725 h 1156335"/>
                  <a:gd name="connsiteX8" fmla="*/ 127635 w 872490"/>
                  <a:gd name="connsiteY8" fmla="*/ 1028700 h 1156335"/>
                  <a:gd name="connsiteX9" fmla="*/ 0 w 872490"/>
                  <a:gd name="connsiteY9" fmla="*/ 1156335 h 1156335"/>
                  <a:gd name="connsiteX10" fmla="*/ 5715 w 872490"/>
                  <a:gd name="connsiteY10" fmla="*/ 1905 h 1156335"/>
                  <a:gd name="connsiteX11" fmla="*/ 104775 w 872490"/>
                  <a:gd name="connsiteY11" fmla="*/ 0 h 1156335"/>
                  <a:gd name="connsiteX12" fmla="*/ 100965 w 872490"/>
                  <a:gd name="connsiteY12" fmla="*/ 466725 h 1156335"/>
                  <a:gd name="connsiteX13" fmla="*/ 600075 w 872490"/>
                  <a:gd name="connsiteY13" fmla="*/ 462915 h 1156335"/>
                  <a:gd name="connsiteX14" fmla="*/ 609600 w 872490"/>
                  <a:gd name="connsiteY14" fmla="*/ 3810 h 115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2490" h="1156335">
                    <a:moveTo>
                      <a:pt x="609600" y="3810"/>
                    </a:moveTo>
                    <a:lnTo>
                      <a:pt x="872490" y="3810"/>
                    </a:lnTo>
                    <a:lnTo>
                      <a:pt x="822960" y="137160"/>
                    </a:lnTo>
                    <a:lnTo>
                      <a:pt x="758190" y="241935"/>
                    </a:lnTo>
                    <a:lnTo>
                      <a:pt x="653415" y="403860"/>
                    </a:lnTo>
                    <a:lnTo>
                      <a:pt x="453390" y="670560"/>
                    </a:lnTo>
                    <a:lnTo>
                      <a:pt x="299085" y="843915"/>
                    </a:lnTo>
                    <a:lnTo>
                      <a:pt x="129540" y="847725"/>
                    </a:lnTo>
                    <a:lnTo>
                      <a:pt x="127635" y="1028700"/>
                    </a:lnTo>
                    <a:lnTo>
                      <a:pt x="0" y="1156335"/>
                    </a:lnTo>
                    <a:lnTo>
                      <a:pt x="5715" y="1905"/>
                    </a:lnTo>
                    <a:lnTo>
                      <a:pt x="104775" y="0"/>
                    </a:lnTo>
                    <a:lnTo>
                      <a:pt x="100965" y="466725"/>
                    </a:lnTo>
                    <a:lnTo>
                      <a:pt x="600075" y="462915"/>
                    </a:lnTo>
                    <a:lnTo>
                      <a:pt x="609600" y="3810"/>
                    </a:lnTo>
                    <a:close/>
                  </a:path>
                </a:pathLst>
              </a:custGeom>
              <a:solidFill>
                <a:srgbClr val="E7A1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rgbClr val="FFFFFF"/>
                  </a:solidFill>
                  <a:latin typeface="Gill Sans Infant Std"/>
                  <a:cs typeface="Gill Sans Infant Std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B67760-E236-44B1-BD99-9867AB3A961B}"/>
                </a:ext>
              </a:extLst>
            </p:cNvPr>
            <p:cNvSpPr/>
            <p:nvPr/>
          </p:nvSpPr>
          <p:spPr>
            <a:xfrm>
              <a:off x="8429750" y="4770082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>
                  <a:solidFill>
                    <a:prstClr val="black"/>
                  </a:solidFill>
                  <a:latin typeface="Gill Sans MT"/>
                  <a:cs typeface="Arial"/>
                </a:rPr>
                <a:t>Kommunikation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BE2CC2-A0CC-4AE6-927B-1EA1C0232BC2}"/>
                </a:ext>
              </a:extLst>
            </p:cNvPr>
            <p:cNvSpPr/>
            <p:nvPr/>
          </p:nvSpPr>
          <p:spPr>
            <a:xfrm>
              <a:off x="5881658" y="4770082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 dirty="0" err="1">
                  <a:solidFill>
                    <a:prstClr val="black"/>
                  </a:solidFill>
                  <a:latin typeface="Gill Sans MT"/>
                  <a:cs typeface="Arial"/>
                </a:rPr>
                <a:t>Orchestrator</a:t>
              </a:r>
              <a:r>
                <a:rPr lang="sv-se" sz="825" b="1" dirty="0">
                  <a:solidFill>
                    <a:prstClr val="black"/>
                  </a:solidFill>
                  <a:latin typeface="Gill Sans MT"/>
                  <a:cs typeface="Arial"/>
                </a:rPr>
                <a:t>  rollen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F18917E-E72A-406F-81FC-A2D50330C257}"/>
                </a:ext>
              </a:extLst>
            </p:cNvPr>
            <p:cNvSpPr/>
            <p:nvPr/>
          </p:nvSpPr>
          <p:spPr>
            <a:xfrm>
              <a:off x="5701685" y="2021454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 dirty="0">
                  <a:solidFill>
                    <a:prstClr val="black"/>
                  </a:solidFill>
                  <a:latin typeface="Gill Sans MT"/>
                  <a:cs typeface="Arial"/>
                </a:rPr>
                <a:t>Gemensam agenda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755C1D-C3E4-44EE-8DD8-03469718B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1685" y="2121985"/>
              <a:ext cx="1428112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37932B-0ABE-4445-A102-8E985208B639}"/>
                </a:ext>
              </a:extLst>
            </p:cNvPr>
            <p:cNvSpPr/>
            <p:nvPr/>
          </p:nvSpPr>
          <p:spPr>
            <a:xfrm>
              <a:off x="4912207" y="3088550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 dirty="0">
                  <a:solidFill>
                    <a:prstClr val="black"/>
                  </a:solidFill>
                  <a:latin typeface="Gill Sans MT"/>
                  <a:cs typeface="Arial"/>
                </a:rPr>
                <a:t>Involvering av Boende/målgrupp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3EF7EA-2C92-404E-A831-7A8C3FEC7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7295" y="3214380"/>
              <a:ext cx="184675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33D491-8279-4966-B840-BE2B3C3D0047}"/>
                </a:ext>
              </a:extLst>
            </p:cNvPr>
            <p:cNvSpPr/>
            <p:nvPr/>
          </p:nvSpPr>
          <p:spPr>
            <a:xfrm>
              <a:off x="9504428" y="2004785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>
                  <a:solidFill>
                    <a:prstClr val="black"/>
                  </a:solidFill>
                  <a:latin typeface="Gill Sans MT"/>
                  <a:cs typeface="Arial"/>
                </a:rPr>
                <a:t>Gemensam mätning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C25CDF-9A82-44F4-8D48-1886D9FBA5DD}"/>
                </a:ext>
              </a:extLst>
            </p:cNvPr>
            <p:cNvCxnSpPr>
              <a:cxnSpLocks/>
            </p:cNvCxnSpPr>
            <p:nvPr/>
          </p:nvCxnSpPr>
          <p:spPr>
            <a:xfrm>
              <a:off x="9016037" y="2121985"/>
              <a:ext cx="2497645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296A-4474-48C1-ABEA-4801C2EF8E8D}"/>
                </a:ext>
              </a:extLst>
            </p:cNvPr>
            <p:cNvSpPr>
              <a:spLocks/>
            </p:cNvSpPr>
            <p:nvPr/>
          </p:nvSpPr>
          <p:spPr>
            <a:xfrm>
              <a:off x="9504428" y="3750209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 dirty="0">
                  <a:solidFill>
                    <a:prstClr val="black"/>
                  </a:solidFill>
                  <a:latin typeface="Gill Sans MT"/>
                  <a:cs typeface="Arial"/>
                </a:rPr>
                <a:t>Gemensamt koordinerade aktiviteter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75E674E-0210-41F2-AD77-21F3B6ABA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8857" y="4443491"/>
              <a:ext cx="1" cy="39175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63F73D0-B47A-4F58-9AB3-4CF893FC08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9797" y="4443491"/>
              <a:ext cx="1" cy="39175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D9572CE-8D89-41E1-90AB-43473C262392}"/>
                </a:ext>
              </a:extLst>
            </p:cNvPr>
            <p:cNvSpPr/>
            <p:nvPr/>
          </p:nvSpPr>
          <p:spPr>
            <a:xfrm>
              <a:off x="6047945" y="3909175"/>
              <a:ext cx="2009254" cy="163336"/>
            </a:xfrm>
            <a:prstGeom prst="rect">
              <a:avLst/>
            </a:prstGeom>
          </p:spPr>
          <p:txBody>
            <a:bodyPr wrap="square" lIns="0" tIns="0" rIns="0" bIns="5400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60949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21898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8284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4379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304746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656960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4266453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875947" algn="l" defTabSz="121898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0"/>
                </a:spcAft>
                <a:defRPr/>
              </a:pPr>
              <a:r>
                <a:rPr lang="sv-se" sz="825" b="1">
                  <a:solidFill>
                    <a:prstClr val="black"/>
                  </a:solidFill>
                  <a:latin typeface="Gill Sans MT"/>
                  <a:cs typeface="Arial"/>
                </a:rPr>
                <a:t>Investering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5284DA7-95E0-49C3-916A-8F44A6491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6701" y="4025284"/>
              <a:ext cx="1442676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B1A66C-A469-46B0-BAF9-7C20ADFF0A5D}"/>
                </a:ext>
              </a:extLst>
            </p:cNvPr>
            <p:cNvCxnSpPr>
              <a:cxnSpLocks/>
            </p:cNvCxnSpPr>
            <p:nvPr/>
          </p:nvCxnSpPr>
          <p:spPr>
            <a:xfrm>
              <a:off x="8963825" y="3868024"/>
              <a:ext cx="1930598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1D2CBD-F466-4D5F-9C43-67C39F0105F9}"/>
                </a:ext>
              </a:extLst>
            </p:cNvPr>
            <p:cNvSpPr/>
            <p:nvPr/>
          </p:nvSpPr>
          <p:spPr>
            <a:xfrm>
              <a:off x="5339663" y="2094874"/>
              <a:ext cx="1408474" cy="57970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 err="1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Collective</a:t>
              </a:r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sv-se" sz="750" dirty="0" err="1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Impact</a:t>
              </a:r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 kräver att alla aktörer i systemet  </a:t>
              </a:r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delar en gemensam vision </a:t>
              </a:r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för hållbar förändring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3E9396-F6A9-4B6B-9D13-C0ADC2295A48}"/>
                </a:ext>
              </a:extLst>
            </p:cNvPr>
            <p:cNvSpPr/>
            <p:nvPr/>
          </p:nvSpPr>
          <p:spPr>
            <a:xfrm>
              <a:off x="4966161" y="3214380"/>
              <a:ext cx="1615814" cy="57970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Att </a:t>
              </a:r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aktivt involvera, engagera  och utgå från </a:t>
              </a:r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målgruppens behov  under hela processen är grundläggande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78CB55-B211-4B5B-AEF2-3E610B180513}"/>
                </a:ext>
              </a:extLst>
            </p:cNvPr>
            <p:cNvSpPr/>
            <p:nvPr/>
          </p:nvSpPr>
          <p:spPr>
            <a:xfrm>
              <a:off x="5414163" y="4121049"/>
              <a:ext cx="2152874" cy="33815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Att tidigt </a:t>
              </a:r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investera  ekonomiskt och   personella resurser är</a:t>
              </a:r>
              <a:r>
                <a:rPr lang="sv-se" sz="750" dirty="0">
                  <a:solidFill>
                    <a:prstClr val="black"/>
                  </a:solidFill>
                  <a:latin typeface="Gill Sans MT"/>
                  <a:ea typeface="Roboto" panose="02000000000000000000" pitchFamily="2" charset="0"/>
                  <a:cs typeface="Arial" panose="020B0604020202020204" pitchFamily="34" charset="0"/>
                </a:rPr>
                <a:t> centralt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D065E8-4A75-4C6C-AC4A-E81BBC153B5B}"/>
                </a:ext>
              </a:extLst>
            </p:cNvPr>
            <p:cNvSpPr/>
            <p:nvPr/>
          </p:nvSpPr>
          <p:spPr>
            <a:xfrm>
              <a:off x="6374916" y="4845042"/>
              <a:ext cx="1596885" cy="57970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 organisation och/eller medarbetare med </a:t>
              </a:r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s</a:t>
              </a:r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pecifik kompetens som driver och koordinerar arbetet </a:t>
              </a:r>
              <a:r>
                <a:rPr lang="sv-se" sz="750" dirty="0">
                  <a:latin typeface="Gill Sans MT" panose="020B0502020104020203" pitchFamily="34" charset="0"/>
                  <a:cs typeface="Arial" panose="020B0604020202020204" pitchFamily="34" charset="0"/>
                </a:rPr>
                <a:t>är centralt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30BF74-C0DF-4A47-9A2B-C73195E6D93D}"/>
                </a:ext>
              </a:extLst>
            </p:cNvPr>
            <p:cNvSpPr/>
            <p:nvPr/>
          </p:nvSpPr>
          <p:spPr>
            <a:xfrm>
              <a:off x="8343323" y="4858062"/>
              <a:ext cx="1596885" cy="57970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b="1" dirty="0">
                  <a:solidFill>
                    <a:srgbClr val="F20F0E">
                      <a:lumMod val="75000"/>
                    </a:srgbClr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Kontinuerlig kommunikation för att skapa förtroende </a:t>
              </a:r>
              <a:r>
                <a:rPr lang="sv-se" sz="750" dirty="0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bland civilsamhällsaktörer, privat och offentlig sektor är grundläggande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B86DFF-1BF9-46FC-9ED7-781B2797E997}"/>
                </a:ext>
              </a:extLst>
            </p:cNvPr>
            <p:cNvSpPr/>
            <p:nvPr/>
          </p:nvSpPr>
          <p:spPr>
            <a:xfrm>
              <a:off x="9586650" y="2134762"/>
              <a:ext cx="2023049" cy="4589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>
                  <a:latin typeface="Gill Sans MT" panose="020B0502020104020203" pitchFamily="34" charset="0"/>
                  <a:cs typeface="Arial" panose="020B0604020202020204" pitchFamily="34" charset="0"/>
                </a:rPr>
                <a:t>Gemensamt verktyg för att säkerställa rätt insatser och att insatserna ger effekt på individ och samhällsnivå. 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30632E-4409-4A03-9D96-567DB573AA4E}"/>
                </a:ext>
              </a:extLst>
            </p:cNvPr>
            <p:cNvSpPr/>
            <p:nvPr/>
          </p:nvSpPr>
          <p:spPr>
            <a:xfrm>
              <a:off x="9009275" y="3858881"/>
              <a:ext cx="2095513" cy="57970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sv-se" sz="750" dirty="0" err="1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Collective</a:t>
              </a:r>
              <a:r>
                <a:rPr lang="sv-se" sz="750" dirty="0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sv-se" sz="750" dirty="0" err="1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Impact</a:t>
              </a:r>
              <a:r>
                <a:rPr lang="sv-se" sz="750" dirty="0">
                  <a:latin typeface="Gill Sans MT" panose="020B05020201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förutsätter samverkan över sektorer och att flera aktörer bidrar med insatser som utgår från behov och  kopplar till den gemensamma visionen.</a:t>
              </a:r>
              <a:endParaRPr lang="en-GB" dirty="0">
                <a:solidFill>
                  <a:srgbClr val="222221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7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6AB23E-E40F-43F8-95EE-CA23A82EE48C}"/>
              </a:ext>
            </a:extLst>
          </p:cNvPr>
          <p:cNvSpPr/>
          <p:nvPr/>
        </p:nvSpPr>
        <p:spPr>
          <a:xfrm>
            <a:off x="102192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3D4B08-AF4E-417E-BB5A-36E92A3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F0A9A0-ECFD-47FA-BCF8-6416EF348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BC03A8-284D-41F9-B25E-EF463BD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" y="0"/>
            <a:ext cx="8939613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FBED27-5662-4832-8CA2-06A3D490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1" y="-60976"/>
            <a:ext cx="8939612" cy="520447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62A8135-C5EC-4410-9523-634180B53266}"/>
              </a:ext>
            </a:extLst>
          </p:cNvPr>
          <p:cNvSpPr txBox="1"/>
          <p:nvPr/>
        </p:nvSpPr>
        <p:spPr>
          <a:xfrm>
            <a:off x="2792463" y="1827000"/>
            <a:ext cx="3075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685800">
              <a:spcBef>
                <a:spcPts val="0"/>
              </a:spcBef>
              <a:buNone/>
            </a:pPr>
            <a:endParaRPr lang="sv-SE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B96A9C-9FD4-4C5B-BB86-C36FF372E9BE}"/>
              </a:ext>
            </a:extLst>
          </p:cNvPr>
          <p:cNvSpPr txBox="1"/>
          <p:nvPr/>
        </p:nvSpPr>
        <p:spPr>
          <a:xfrm>
            <a:off x="957072" y="495000"/>
            <a:ext cx="4039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BC51CA-6874-426B-B637-1E0D445A1EEF}"/>
              </a:ext>
            </a:extLst>
          </p:cNvPr>
          <p:cNvSpPr txBox="1"/>
          <p:nvPr/>
        </p:nvSpPr>
        <p:spPr>
          <a:xfrm>
            <a:off x="1915200" y="28224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028037-5CE9-4C02-B2D6-44030F156B65}"/>
              </a:ext>
            </a:extLst>
          </p:cNvPr>
          <p:cNvSpPr txBox="1"/>
          <p:nvPr/>
        </p:nvSpPr>
        <p:spPr>
          <a:xfrm>
            <a:off x="849599" y="300600"/>
            <a:ext cx="690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0" dirty="0">
                <a:solidFill>
                  <a:schemeClr val="bg1">
                    <a:lumMod val="95000"/>
                  </a:schemeClr>
                </a:solidFill>
                <a:latin typeface="Avenir Next Condensed"/>
              </a:rPr>
              <a:t>Forumverksamheterna</a:t>
            </a:r>
            <a:endParaRPr lang="sv-SE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7242B26-3A3E-47CB-8B5C-EB62BF0F58A4}"/>
              </a:ext>
            </a:extLst>
          </p:cNvPr>
          <p:cNvSpPr txBox="1"/>
          <p:nvPr/>
        </p:nvSpPr>
        <p:spPr>
          <a:xfrm>
            <a:off x="1491520" y="1633928"/>
            <a:ext cx="3762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Tjejforum/Killforum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Hur jobbar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Vad har vi gjort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Effektmätning</a:t>
            </a:r>
          </a:p>
        </p:txBody>
      </p:sp>
    </p:spTree>
    <p:extLst>
      <p:ext uri="{BB962C8B-B14F-4D97-AF65-F5344CB8AC3E}">
        <p14:creationId xmlns:p14="http://schemas.microsoft.com/office/powerpoint/2010/main" val="316592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6AB23E-E40F-43F8-95EE-CA23A82EE48C}"/>
              </a:ext>
            </a:extLst>
          </p:cNvPr>
          <p:cNvSpPr/>
          <p:nvPr/>
        </p:nvSpPr>
        <p:spPr>
          <a:xfrm>
            <a:off x="102192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3D4B08-AF4E-417E-BB5A-36E92A3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F0A9A0-ECFD-47FA-BCF8-6416EF348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BC03A8-284D-41F9-B25E-EF463BD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" y="0"/>
            <a:ext cx="8939613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FBED27-5662-4832-8CA2-06A3D490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" y="0"/>
            <a:ext cx="8939612" cy="51435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62A8135-C5EC-4410-9523-634180B53266}"/>
              </a:ext>
            </a:extLst>
          </p:cNvPr>
          <p:cNvSpPr txBox="1"/>
          <p:nvPr/>
        </p:nvSpPr>
        <p:spPr>
          <a:xfrm>
            <a:off x="2792463" y="1827000"/>
            <a:ext cx="3075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685800">
              <a:spcBef>
                <a:spcPts val="0"/>
              </a:spcBef>
              <a:buNone/>
            </a:pPr>
            <a:endParaRPr lang="sv-SE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B96A9C-9FD4-4C5B-BB86-C36FF372E9BE}"/>
              </a:ext>
            </a:extLst>
          </p:cNvPr>
          <p:cNvSpPr txBox="1"/>
          <p:nvPr/>
        </p:nvSpPr>
        <p:spPr>
          <a:xfrm>
            <a:off x="957072" y="495000"/>
            <a:ext cx="4039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BC51CA-6874-426B-B637-1E0D445A1EEF}"/>
              </a:ext>
            </a:extLst>
          </p:cNvPr>
          <p:cNvSpPr txBox="1"/>
          <p:nvPr/>
        </p:nvSpPr>
        <p:spPr>
          <a:xfrm>
            <a:off x="1915200" y="28224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028037-5CE9-4C02-B2D6-44030F156B65}"/>
              </a:ext>
            </a:extLst>
          </p:cNvPr>
          <p:cNvSpPr txBox="1"/>
          <p:nvPr/>
        </p:nvSpPr>
        <p:spPr>
          <a:xfrm>
            <a:off x="849599" y="300600"/>
            <a:ext cx="690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0" dirty="0">
                <a:solidFill>
                  <a:schemeClr val="bg1">
                    <a:lumMod val="95000"/>
                  </a:schemeClr>
                </a:solidFill>
                <a:latin typeface="Avenir Next Condensed"/>
              </a:rPr>
              <a:t>Det här har vi lärt oss, några tips……</a:t>
            </a:r>
            <a:endParaRPr lang="sv-SE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CFF38FA-D690-4701-9AA3-DA4B91C93F04}"/>
              </a:ext>
            </a:extLst>
          </p:cNvPr>
          <p:cNvSpPr txBox="1"/>
          <p:nvPr/>
        </p:nvSpPr>
        <p:spPr>
          <a:xfrm>
            <a:off x="629586" y="743400"/>
            <a:ext cx="82084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400" b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Metod för involvera boende.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Arbeta med visionen- och återbesök ofta.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Gemensamma värderingar.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Förankra arbetet inom den egna organisationen. 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Effektmätning – förankring och återkoppling 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Värdet ser olika ut för sektorerna- skapa förståelse. </a:t>
            </a:r>
            <a:endParaRPr lang="sv-SE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6AB23E-E40F-43F8-95EE-CA23A82EE48C}"/>
              </a:ext>
            </a:extLst>
          </p:cNvPr>
          <p:cNvSpPr/>
          <p:nvPr/>
        </p:nvSpPr>
        <p:spPr>
          <a:xfrm>
            <a:off x="102192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3D4B08-AF4E-417E-BB5A-36E92A3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F0A9A0-ECFD-47FA-BCF8-6416EF348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BC03A8-284D-41F9-B25E-EF463BD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" y="0"/>
            <a:ext cx="8939613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FBED27-5662-4832-8CA2-06A3D490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" y="0"/>
            <a:ext cx="8939612" cy="51435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62A8135-C5EC-4410-9523-634180B53266}"/>
              </a:ext>
            </a:extLst>
          </p:cNvPr>
          <p:cNvSpPr txBox="1"/>
          <p:nvPr/>
        </p:nvSpPr>
        <p:spPr>
          <a:xfrm>
            <a:off x="2792462" y="1826999"/>
            <a:ext cx="3140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685800">
              <a:spcBef>
                <a:spcPts val="0"/>
              </a:spcBef>
              <a:buNone/>
            </a:pPr>
            <a:r>
              <a:rPr lang="sv-S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Collective Impact-modellen —</a:t>
            </a:r>
            <a:endParaRPr lang="sv-SE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B96A9C-9FD4-4C5B-BB86-C36FF372E9BE}"/>
              </a:ext>
            </a:extLst>
          </p:cNvPr>
          <p:cNvSpPr txBox="1"/>
          <p:nvPr/>
        </p:nvSpPr>
        <p:spPr>
          <a:xfrm>
            <a:off x="957072" y="495000"/>
            <a:ext cx="4039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Vill du veta mer?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CBC51CA-6874-426B-B637-1E0D445A1EEF}"/>
              </a:ext>
            </a:extLst>
          </p:cNvPr>
          <p:cNvSpPr txBox="1"/>
          <p:nvPr/>
        </p:nvSpPr>
        <p:spPr>
          <a:xfrm>
            <a:off x="102191" y="2815200"/>
            <a:ext cx="828580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Kontaktuppgifter:</a:t>
            </a:r>
          </a:p>
          <a:p>
            <a:r>
              <a:rPr lang="sv-SE" dirty="0">
                <a:solidFill>
                  <a:schemeClr val="bg1"/>
                </a:solidFill>
              </a:rPr>
              <a:t>Annika Persson 	 	Västerås stad 			</a:t>
            </a:r>
            <a:r>
              <a:rPr lang="sv-S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annika.persson@vasteras.se</a:t>
            </a:r>
            <a:r>
              <a:rPr lang="sv-SE" dirty="0">
                <a:solidFill>
                  <a:schemeClr val="bg1"/>
                </a:solidFill>
              </a:rPr>
              <a:t> 		</a:t>
            </a:r>
          </a:p>
          <a:p>
            <a:r>
              <a:rPr lang="sv-SE" dirty="0">
                <a:solidFill>
                  <a:schemeClr val="bg1"/>
                </a:solidFill>
              </a:rPr>
              <a:t>Marie Dahlgren	 	Rädda Barnen 			</a:t>
            </a:r>
            <a:r>
              <a:rPr lang="sv-SE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marie.dahlgren@rb.se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Laura Akpinar		Rädda Barnen/Forumverksamheterna  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laura.akpinar@rb.se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Katarina Bilberg 		MIMER				</a:t>
            </a:r>
            <a:r>
              <a:rPr lang="sv-SE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Katarina.Bilberg@mimer.nu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Maria Mingo   Bennström	IKEA				</a:t>
            </a:r>
            <a:r>
              <a:rPr lang="sv-SE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maria.mingo.bennstrom@ingka.ikea.com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773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h6mBbdRkxYQsaEbYZN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7528129-9C58-4680-9D13-3B0173EB1D31}" vid="{6B20EDAF-1537-4637-A7E3-08DB208DAD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378</TotalTime>
  <Words>490</Words>
  <Application>Microsoft Office PowerPoint</Application>
  <PresentationFormat>Bildspel på skärmen (16:9)</PresentationFormat>
  <Paragraphs>61</Paragraphs>
  <Slides>6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7" baseType="lpstr">
      <vt:lpstr>Arial</vt:lpstr>
      <vt:lpstr>Avenir Next Condensed</vt:lpstr>
      <vt:lpstr>Calibri</vt:lpstr>
      <vt:lpstr>Calibri Light</vt:lpstr>
      <vt:lpstr>Gill Sans</vt:lpstr>
      <vt:lpstr>Gill Sans Infant MT</vt:lpstr>
      <vt:lpstr>Gill Sans Infant Std</vt:lpstr>
      <vt:lpstr>Gill Sans MT</vt:lpstr>
      <vt:lpstr>Trade Gothic LT Com Cn</vt:lpstr>
      <vt:lpstr>Office-tema</vt:lpstr>
      <vt:lpstr>think-cell Slide</vt:lpstr>
      <vt:lpstr>PowerPoint-presentation</vt:lpstr>
      <vt:lpstr> På Lika Villkor Bäckby minskad segregation genom att arbeta i ett strukturerat partnerskap med näringslivet, akademi, civilsamhället, offentlig sektor som tar sin utgångspunkt i de  boendes behov  </vt:lpstr>
      <vt:lpstr>Collective impact - en modell för samhällsförändring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Persson, Annika</dc:creator>
  <cp:lastModifiedBy>Persson, Annika</cp:lastModifiedBy>
  <cp:revision>61</cp:revision>
  <dcterms:created xsi:type="dcterms:W3CDTF">2021-10-07T08:02:43Z</dcterms:created>
  <dcterms:modified xsi:type="dcterms:W3CDTF">2021-12-06T12:47:37Z</dcterms:modified>
</cp:coreProperties>
</file>